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0" r:id="rId2"/>
    <p:sldId id="271" r:id="rId3"/>
    <p:sldId id="272" r:id="rId4"/>
    <p:sldId id="256" r:id="rId5"/>
    <p:sldId id="257" r:id="rId6"/>
    <p:sldId id="258" r:id="rId7"/>
    <p:sldId id="259" r:id="rId8"/>
    <p:sldId id="260" r:id="rId9"/>
    <p:sldId id="261" r:id="rId10"/>
    <p:sldId id="262" r:id="rId11"/>
    <p:sldId id="269" r:id="rId12"/>
    <p:sldId id="263" r:id="rId13"/>
    <p:sldId id="264" r:id="rId14"/>
    <p:sldId id="265" r:id="rId15"/>
    <p:sldId id="266" r:id="rId16"/>
    <p:sldId id="267" r:id="rId17"/>
    <p:sldId id="268" r:id="rId18"/>
    <p:sldId id="274" r:id="rId19"/>
    <p:sldId id="275" r:id="rId20"/>
    <p:sldId id="27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9" d="100"/>
          <a:sy n="69" d="100"/>
        </p:scale>
        <p:origin x="-141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37E9CF9-C00F-4745-A0B5-77C87623494B}" type="datetimeFigureOut">
              <a:rPr lang="en-US" smtClean="0"/>
              <a:pPr/>
              <a:t>1/20/2022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7E733EF0-6DAF-452E-AD2A-A0761F6A9CF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37E9CF9-C00F-4745-A0B5-77C87623494B}" type="datetimeFigureOut">
              <a:rPr lang="en-US" smtClean="0"/>
              <a:pPr/>
              <a:t>1/20/2022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E733EF0-6DAF-452E-AD2A-A0761F6A9CF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37E9CF9-C00F-4745-A0B5-77C87623494B}" type="datetimeFigureOut">
              <a:rPr lang="en-US" smtClean="0"/>
              <a:pPr/>
              <a:t>1/20/2022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E733EF0-6DAF-452E-AD2A-A0761F6A9CF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37E9CF9-C00F-4745-A0B5-77C87623494B}" type="datetimeFigureOut">
              <a:rPr lang="en-US" smtClean="0"/>
              <a:pPr/>
              <a:t>1/20/2022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E733EF0-6DAF-452E-AD2A-A0761F6A9CF6}"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37E9CF9-C00F-4745-A0B5-77C87623494B}" type="datetimeFigureOut">
              <a:rPr lang="en-US" smtClean="0"/>
              <a:pPr/>
              <a:t>1/20/2022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E733EF0-6DAF-452E-AD2A-A0761F6A9CF6}"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37E9CF9-C00F-4745-A0B5-77C87623494B}" type="datetimeFigureOut">
              <a:rPr lang="en-US" smtClean="0"/>
              <a:pPr/>
              <a:t>1/20/2022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E733EF0-6DAF-452E-AD2A-A0761F6A9CF6}"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37E9CF9-C00F-4745-A0B5-77C87623494B}" type="datetimeFigureOut">
              <a:rPr lang="en-US" smtClean="0"/>
              <a:pPr/>
              <a:t>1/20/2022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7E733EF0-6DAF-452E-AD2A-A0761F6A9CF6}"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B37E9CF9-C00F-4745-A0B5-77C87623494B}" type="datetimeFigureOut">
              <a:rPr lang="en-US" smtClean="0"/>
              <a:pPr/>
              <a:t>1/20/2022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7E733EF0-6DAF-452E-AD2A-A0761F6A9CF6}"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B37E9CF9-C00F-4745-A0B5-77C87623494B}" type="datetimeFigureOut">
              <a:rPr lang="en-US" smtClean="0"/>
              <a:pPr/>
              <a:t>1/20/2022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7E733EF0-6DAF-452E-AD2A-A0761F6A9CF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B37E9CF9-C00F-4745-A0B5-77C87623494B}" type="datetimeFigureOut">
              <a:rPr lang="en-US" smtClean="0"/>
              <a:pPr/>
              <a:t>1/20/2022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E733EF0-6DAF-452E-AD2A-A0761F6A9CF6}"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37E9CF9-C00F-4745-A0B5-77C87623494B}" type="datetimeFigureOut">
              <a:rPr lang="en-US" smtClean="0"/>
              <a:pPr/>
              <a:t>1/20/2022</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7E733EF0-6DAF-452E-AD2A-A0761F6A9CF6}"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B37E9CF9-C00F-4745-A0B5-77C87623494B}" type="datetimeFigureOut">
              <a:rPr lang="en-US" smtClean="0"/>
              <a:pPr/>
              <a:t>1/20/2022</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7E733EF0-6DAF-452E-AD2A-A0761F6A9CF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sciencedirect.com/topics/engineering/dirac-delta-function" TargetMode="External"/><Relationship Id="rId2" Type="http://schemas.openxmlformats.org/officeDocument/2006/relationships/hyperlink" Target="https://en.wikipedia.org/wiki/Dirac_delta_function" TargetMode="External"/><Relationship Id="rId1" Type="http://schemas.openxmlformats.org/officeDocument/2006/relationships/slideLayout" Target="../slideLayouts/slideLayout2.xml"/><Relationship Id="rId4" Type="http://schemas.openxmlformats.org/officeDocument/2006/relationships/hyperlink" Target="http://www.googl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0"/>
            <a:ext cx="9982200" cy="2666999"/>
          </a:xfrm>
        </p:spPr>
        <p:txBody>
          <a:bodyPr>
            <a:normAutofit/>
          </a:bodyPr>
          <a:lstStyle/>
          <a:p>
            <a:pPr algn="ctr"/>
            <a:r>
              <a:rPr lang="en-US" sz="3200" b="1" dirty="0" smtClean="0">
                <a:solidFill>
                  <a:srgbClr val="00B050"/>
                </a:solidFill>
              </a:rPr>
              <a:t>JAYPEE INSTITUTE OF INFORMATION TECHNOLOGY</a:t>
            </a:r>
            <a:br>
              <a:rPr lang="en-US" sz="3200" b="1" dirty="0" smtClean="0">
                <a:solidFill>
                  <a:srgbClr val="00B050"/>
                </a:solidFill>
              </a:rPr>
            </a:br>
            <a:r>
              <a:rPr lang="en-US" sz="3200" b="1" dirty="0" smtClean="0">
                <a:solidFill>
                  <a:srgbClr val="00B050"/>
                </a:solidFill>
              </a:rPr>
              <a:t/>
            </a:r>
            <a:br>
              <a:rPr lang="en-US" sz="3200" b="1" dirty="0" smtClean="0">
                <a:solidFill>
                  <a:srgbClr val="00B050"/>
                </a:solidFill>
              </a:rPr>
            </a:br>
            <a:r>
              <a:rPr lang="en-US" sz="3200" dirty="0" smtClean="0">
                <a:solidFill>
                  <a:srgbClr val="00B050"/>
                </a:solidFill>
              </a:rPr>
              <a:t/>
            </a:r>
            <a:br>
              <a:rPr lang="en-US" sz="3200" dirty="0" smtClean="0">
                <a:solidFill>
                  <a:srgbClr val="00B050"/>
                </a:solidFill>
              </a:rPr>
            </a:br>
            <a:r>
              <a:rPr lang="en-US" sz="3200" dirty="0" smtClean="0">
                <a:solidFill>
                  <a:srgbClr val="00B050"/>
                </a:solidFill>
              </a:rPr>
              <a:t> MATHS PROJECT ON LAPLACE </a:t>
            </a:r>
            <a:br>
              <a:rPr lang="en-US" sz="3200" dirty="0" smtClean="0">
                <a:solidFill>
                  <a:srgbClr val="00B050"/>
                </a:solidFill>
              </a:rPr>
            </a:br>
            <a:r>
              <a:rPr lang="en-US" sz="3200" b="1" i="1" u="sng" dirty="0" smtClean="0">
                <a:solidFill>
                  <a:srgbClr val="92D050"/>
                </a:solidFill>
              </a:rPr>
              <a:t>DIRAC DELTA FUNCTION</a:t>
            </a:r>
            <a:endParaRPr lang="en-US" sz="3200" b="1" i="1" u="sng" dirty="0">
              <a:solidFill>
                <a:srgbClr val="92D050"/>
              </a:solidFill>
            </a:endParaRPr>
          </a:p>
        </p:txBody>
      </p:sp>
      <p:sp>
        <p:nvSpPr>
          <p:cNvPr id="3" name="Subtitle 2"/>
          <p:cNvSpPr>
            <a:spLocks noGrp="1"/>
          </p:cNvSpPr>
          <p:nvPr>
            <p:ph type="subTitle" idx="1"/>
          </p:nvPr>
        </p:nvSpPr>
        <p:spPr>
          <a:xfrm>
            <a:off x="609600" y="3048000"/>
            <a:ext cx="8153400" cy="3657600"/>
          </a:xfrm>
        </p:spPr>
        <p:txBody>
          <a:bodyPr>
            <a:normAutofit/>
          </a:bodyPr>
          <a:lstStyle/>
          <a:p>
            <a:pPr algn="l"/>
            <a:r>
              <a:rPr lang="en-US" sz="2000" dirty="0">
                <a:solidFill>
                  <a:srgbClr val="FFC000"/>
                </a:solidFill>
              </a:rPr>
              <a:t>MADE BY :-</a:t>
            </a:r>
          </a:p>
          <a:p>
            <a:pPr algn="l"/>
            <a:r>
              <a:rPr lang="en-US" sz="2000" dirty="0" smtClean="0">
                <a:solidFill>
                  <a:srgbClr val="00B050"/>
                </a:solidFill>
              </a:rPr>
              <a:t>1. </a:t>
            </a:r>
            <a:r>
              <a:rPr lang="en-US" sz="2000" dirty="0" err="1" smtClean="0">
                <a:solidFill>
                  <a:srgbClr val="00B050"/>
                </a:solidFill>
              </a:rPr>
              <a:t>Aryaman</a:t>
            </a:r>
            <a:r>
              <a:rPr lang="en-US" sz="2000" dirty="0" smtClean="0">
                <a:solidFill>
                  <a:srgbClr val="00B050"/>
                </a:solidFill>
              </a:rPr>
              <a:t> </a:t>
            </a:r>
            <a:r>
              <a:rPr lang="en-US" sz="2000" dirty="0" err="1" smtClean="0">
                <a:solidFill>
                  <a:srgbClr val="00B050"/>
                </a:solidFill>
              </a:rPr>
              <a:t>Vishnoi</a:t>
            </a:r>
            <a:r>
              <a:rPr lang="en-US" sz="2000" dirty="0" smtClean="0">
                <a:solidFill>
                  <a:srgbClr val="00B050"/>
                </a:solidFill>
              </a:rPr>
              <a:t>  (B10 - B63816)         5. </a:t>
            </a:r>
            <a:r>
              <a:rPr lang="en-US" sz="2000" dirty="0" err="1" smtClean="0">
                <a:solidFill>
                  <a:srgbClr val="00B050"/>
                </a:solidFill>
              </a:rPr>
              <a:t>Lakshay</a:t>
            </a:r>
            <a:r>
              <a:rPr lang="en-US" sz="2000" dirty="0" smtClean="0">
                <a:solidFill>
                  <a:srgbClr val="00B050"/>
                </a:solidFill>
              </a:rPr>
              <a:t> </a:t>
            </a:r>
            <a:r>
              <a:rPr lang="en-US" sz="2000" dirty="0" err="1" smtClean="0">
                <a:solidFill>
                  <a:srgbClr val="00B050"/>
                </a:solidFill>
              </a:rPr>
              <a:t>Arora</a:t>
            </a:r>
            <a:r>
              <a:rPr lang="en-US" sz="2000" dirty="0" smtClean="0">
                <a:solidFill>
                  <a:srgbClr val="00B050"/>
                </a:solidFill>
              </a:rPr>
              <a:t>           (B10 - B64849)</a:t>
            </a:r>
          </a:p>
          <a:p>
            <a:pPr algn="l"/>
            <a:r>
              <a:rPr lang="en-US" sz="2000" dirty="0" smtClean="0">
                <a:solidFill>
                  <a:srgbClr val="00B050"/>
                </a:solidFill>
              </a:rPr>
              <a:t>2. </a:t>
            </a:r>
            <a:r>
              <a:rPr lang="en-US" sz="2000" dirty="0" err="1" smtClean="0">
                <a:solidFill>
                  <a:srgbClr val="00B050"/>
                </a:solidFill>
              </a:rPr>
              <a:t>Abhishek</a:t>
            </a:r>
            <a:r>
              <a:rPr lang="en-US" sz="2000" dirty="0" smtClean="0">
                <a:solidFill>
                  <a:srgbClr val="00B050"/>
                </a:solidFill>
              </a:rPr>
              <a:t> Singh     (B10 </a:t>
            </a:r>
            <a:r>
              <a:rPr lang="en-US" sz="2000" dirty="0">
                <a:solidFill>
                  <a:srgbClr val="00B050"/>
                </a:solidFill>
              </a:rPr>
              <a:t>- </a:t>
            </a:r>
            <a:r>
              <a:rPr lang="en-US" sz="2000" dirty="0" smtClean="0">
                <a:solidFill>
                  <a:srgbClr val="00B050"/>
                </a:solidFill>
              </a:rPr>
              <a:t>B60188)         6.  </a:t>
            </a:r>
            <a:r>
              <a:rPr lang="en-US" sz="2000" dirty="0" err="1" smtClean="0">
                <a:solidFill>
                  <a:srgbClr val="00B050"/>
                </a:solidFill>
              </a:rPr>
              <a:t>Parush</a:t>
            </a:r>
            <a:r>
              <a:rPr lang="en-US" sz="2000" dirty="0" smtClean="0">
                <a:solidFill>
                  <a:srgbClr val="00B050"/>
                </a:solidFill>
              </a:rPr>
              <a:t> Sharma        (B10 - B63317)</a:t>
            </a:r>
            <a:endParaRPr lang="en-US" sz="2000" dirty="0">
              <a:solidFill>
                <a:srgbClr val="00B050"/>
              </a:solidFill>
            </a:endParaRPr>
          </a:p>
          <a:p>
            <a:pPr algn="l"/>
            <a:r>
              <a:rPr lang="en-US" sz="2000" dirty="0" smtClean="0">
                <a:solidFill>
                  <a:srgbClr val="00B050"/>
                </a:solidFill>
              </a:rPr>
              <a:t>3. </a:t>
            </a:r>
            <a:r>
              <a:rPr lang="en-US" sz="2000" dirty="0" err="1" smtClean="0">
                <a:solidFill>
                  <a:srgbClr val="00B050"/>
                </a:solidFill>
              </a:rPr>
              <a:t>Himanshu</a:t>
            </a:r>
            <a:r>
              <a:rPr lang="en-US" sz="2000" dirty="0" smtClean="0">
                <a:solidFill>
                  <a:srgbClr val="00B050"/>
                </a:solidFill>
              </a:rPr>
              <a:t> Dixit     (B10 </a:t>
            </a:r>
            <a:r>
              <a:rPr lang="en-US" sz="2000" dirty="0">
                <a:solidFill>
                  <a:srgbClr val="00B050"/>
                </a:solidFill>
              </a:rPr>
              <a:t>- B64178</a:t>
            </a:r>
            <a:r>
              <a:rPr lang="en-US" sz="2000" dirty="0" smtClean="0">
                <a:solidFill>
                  <a:srgbClr val="00B050"/>
                </a:solidFill>
              </a:rPr>
              <a:t>)         7.  </a:t>
            </a:r>
            <a:r>
              <a:rPr lang="en-US" sz="2000" dirty="0" err="1" smtClean="0">
                <a:solidFill>
                  <a:srgbClr val="00B050"/>
                </a:solidFill>
              </a:rPr>
              <a:t>Aashutosh</a:t>
            </a:r>
            <a:r>
              <a:rPr lang="en-US" sz="2000" dirty="0" smtClean="0">
                <a:solidFill>
                  <a:srgbClr val="00B050"/>
                </a:solidFill>
              </a:rPr>
              <a:t> </a:t>
            </a:r>
            <a:r>
              <a:rPr lang="en-US" sz="2000" dirty="0" err="1" smtClean="0">
                <a:solidFill>
                  <a:srgbClr val="00B050"/>
                </a:solidFill>
              </a:rPr>
              <a:t>Pradhan</a:t>
            </a:r>
            <a:r>
              <a:rPr lang="en-US" sz="2000" dirty="0" smtClean="0">
                <a:solidFill>
                  <a:srgbClr val="00B050"/>
                </a:solidFill>
              </a:rPr>
              <a:t>(B10 - B61308)      </a:t>
            </a:r>
            <a:endParaRPr lang="en-US" sz="2000" dirty="0">
              <a:solidFill>
                <a:srgbClr val="00B050"/>
              </a:solidFill>
            </a:endParaRPr>
          </a:p>
          <a:p>
            <a:pPr algn="l"/>
            <a:r>
              <a:rPr lang="en-US" sz="2000" dirty="0" smtClean="0">
                <a:solidFill>
                  <a:srgbClr val="00B050"/>
                </a:solidFill>
              </a:rPr>
              <a:t>4. </a:t>
            </a:r>
            <a:r>
              <a:rPr lang="en-US" sz="2000" dirty="0" err="1" smtClean="0">
                <a:solidFill>
                  <a:srgbClr val="00B050"/>
                </a:solidFill>
              </a:rPr>
              <a:t>Mohit</a:t>
            </a:r>
            <a:r>
              <a:rPr lang="en-US" sz="2000" dirty="0" smtClean="0">
                <a:solidFill>
                  <a:srgbClr val="00B050"/>
                </a:solidFill>
              </a:rPr>
              <a:t> </a:t>
            </a:r>
            <a:r>
              <a:rPr lang="en-US" sz="2000" dirty="0" err="1" smtClean="0">
                <a:solidFill>
                  <a:srgbClr val="00B050"/>
                </a:solidFill>
              </a:rPr>
              <a:t>Garg</a:t>
            </a:r>
            <a:r>
              <a:rPr lang="en-US" sz="2000" dirty="0" smtClean="0">
                <a:solidFill>
                  <a:srgbClr val="00B050"/>
                </a:solidFill>
              </a:rPr>
              <a:t>            (B9 </a:t>
            </a:r>
            <a:r>
              <a:rPr lang="en-US" sz="2000" dirty="0">
                <a:solidFill>
                  <a:srgbClr val="00B050"/>
                </a:solidFill>
              </a:rPr>
              <a:t>- B63996</a:t>
            </a:r>
            <a:r>
              <a:rPr lang="en-US" sz="2000" dirty="0" smtClean="0">
                <a:solidFill>
                  <a:srgbClr val="00B050"/>
                </a:solidFill>
              </a:rPr>
              <a:t>)           8.   </a:t>
            </a:r>
            <a:r>
              <a:rPr lang="en-US" sz="2000" dirty="0" err="1" smtClean="0">
                <a:solidFill>
                  <a:srgbClr val="00B050"/>
                </a:solidFill>
              </a:rPr>
              <a:t>Vatsal</a:t>
            </a:r>
            <a:r>
              <a:rPr lang="en-US" sz="2000" dirty="0" smtClean="0">
                <a:solidFill>
                  <a:srgbClr val="00B050"/>
                </a:solidFill>
              </a:rPr>
              <a:t> </a:t>
            </a:r>
            <a:r>
              <a:rPr lang="en-US" sz="2000" dirty="0" err="1" smtClean="0">
                <a:solidFill>
                  <a:srgbClr val="00B050"/>
                </a:solidFill>
              </a:rPr>
              <a:t>Agarwal</a:t>
            </a:r>
            <a:r>
              <a:rPr lang="en-US" sz="2000" dirty="0" smtClean="0">
                <a:solidFill>
                  <a:srgbClr val="00B050"/>
                </a:solidFill>
              </a:rPr>
              <a:t>        (B9 - B62296)</a:t>
            </a:r>
            <a:endParaRPr lang="en-US" sz="2000" dirty="0">
              <a:solidFill>
                <a:srgbClr val="00B050"/>
              </a:solidFill>
            </a:endParaRPr>
          </a:p>
          <a:p>
            <a:endParaRPr lang="en-US" sz="2000" dirty="0"/>
          </a:p>
        </p:txBody>
      </p:sp>
      <p:pic>
        <p:nvPicPr>
          <p:cNvPr id="4" name="Picture 3" descr="Logo-jiit.png"/>
          <p:cNvPicPr>
            <a:picLocks noChangeAspect="1"/>
          </p:cNvPicPr>
          <p:nvPr/>
        </p:nvPicPr>
        <p:blipFill>
          <a:blip r:embed="rId2" cstate="print"/>
          <a:stretch>
            <a:fillRect/>
          </a:stretch>
        </p:blipFill>
        <p:spPr>
          <a:xfrm>
            <a:off x="4191000" y="609600"/>
            <a:ext cx="862586" cy="10728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buNone/>
            </a:pPr>
            <a:r>
              <a:rPr lang="en-US" i="1" dirty="0" smtClean="0"/>
              <a:t>    The Dirac delta function provides a very helpful tool in mathematical </a:t>
            </a:r>
            <a:r>
              <a:rPr lang="en-US" i="1" dirty="0" err="1" smtClean="0"/>
              <a:t>statistics.Several</a:t>
            </a:r>
            <a:r>
              <a:rPr lang="en-US" i="1" dirty="0" smtClean="0"/>
              <a:t> examples were presented in this manuscript to demonstrate its </a:t>
            </a:r>
            <a:r>
              <a:rPr lang="en-US" i="1" dirty="0" err="1" smtClean="0"/>
              <a:t>usefulness.One</a:t>
            </a:r>
            <a:r>
              <a:rPr lang="en-US" i="1" dirty="0" smtClean="0"/>
              <a:t> of its main advantages is the provision of a </a:t>
            </a:r>
            <a:r>
              <a:rPr lang="en-US" i="1" dirty="0" err="1" smtClean="0"/>
              <a:t>uniﬁed</a:t>
            </a:r>
            <a:r>
              <a:rPr lang="en-US" i="1" dirty="0" smtClean="0"/>
              <a:t> approach for the </a:t>
            </a:r>
            <a:r>
              <a:rPr lang="en-US" i="1" dirty="0" err="1" smtClean="0"/>
              <a:t>treatmentof</a:t>
            </a:r>
            <a:r>
              <a:rPr lang="en-US" i="1" dirty="0" smtClean="0"/>
              <a:t> discrete and continuous distributions. This was demonstrated in the </a:t>
            </a:r>
            <a:r>
              <a:rPr lang="en-US" i="1" dirty="0" err="1" smtClean="0"/>
              <a:t>discussionsconcerning</a:t>
            </a:r>
            <a:r>
              <a:rPr lang="en-US" i="1" dirty="0" smtClean="0"/>
              <a:t> random variables transformations. Given the generalized nature of the δ-function and its derivatives, the δ-function approach has the potential of </a:t>
            </a:r>
            <a:r>
              <a:rPr lang="en-US" i="1" dirty="0" err="1" smtClean="0"/>
              <a:t>facilitatingthe</a:t>
            </a:r>
            <a:r>
              <a:rPr lang="en-US" i="1" dirty="0" smtClean="0"/>
              <a:t> understanding and development of classical concepts in mathematical statistics</a:t>
            </a:r>
            <a:endParaRPr lang="en-US" i="1" dirty="0"/>
          </a:p>
        </p:txBody>
      </p:sp>
      <p:sp>
        <p:nvSpPr>
          <p:cNvPr id="3" name="Title 2"/>
          <p:cNvSpPr>
            <a:spLocks noGrp="1"/>
          </p:cNvSpPr>
          <p:nvPr>
            <p:ph type="title"/>
          </p:nvPr>
        </p:nvSpPr>
        <p:spPr/>
        <p:txBody>
          <a:bodyPr/>
          <a:lstStyle/>
          <a:p>
            <a:pPr algn="ctr"/>
            <a:r>
              <a:rPr lang="en-US" u="sng" dirty="0" smtClean="0">
                <a:solidFill>
                  <a:srgbClr val="00B050"/>
                </a:solidFill>
              </a:rPr>
              <a:t>CONCLUSION</a:t>
            </a:r>
            <a:endParaRPr lang="en-US" u="sng" dirty="0">
              <a:solidFill>
                <a:srgbClr val="00B05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i="1" dirty="0" smtClean="0"/>
              <a:t>R.K Jain and S.R.K. </a:t>
            </a:r>
            <a:r>
              <a:rPr lang="en-US" b="1" i="1" dirty="0" err="1" smtClean="0"/>
              <a:t>Iyenger</a:t>
            </a:r>
            <a:r>
              <a:rPr lang="en-US" i="1" dirty="0" smtClean="0"/>
              <a:t>, “Advanced  Engineering Mathematics” fifth edition,  </a:t>
            </a:r>
            <a:r>
              <a:rPr lang="en-US" i="1" dirty="0" err="1" smtClean="0"/>
              <a:t>Narosa</a:t>
            </a:r>
            <a:r>
              <a:rPr lang="en-US" i="1" dirty="0" smtClean="0"/>
              <a:t> publishing house, 2016.</a:t>
            </a:r>
            <a:r>
              <a:rPr lang="en-US" dirty="0" smtClean="0"/>
              <a:t> </a:t>
            </a:r>
          </a:p>
          <a:p>
            <a:r>
              <a:rPr lang="en-US" i="1" dirty="0" smtClean="0">
                <a:solidFill>
                  <a:srgbClr val="0070C0"/>
                </a:solidFill>
                <a:hlinkClick r:id="rId2"/>
              </a:rPr>
              <a:t>https://en.wikipedia.org/wiki/Dirac_delta_function</a:t>
            </a:r>
            <a:endParaRPr lang="en-US" i="1" dirty="0" smtClean="0">
              <a:solidFill>
                <a:srgbClr val="0070C0"/>
              </a:solidFill>
            </a:endParaRPr>
          </a:p>
          <a:p>
            <a:r>
              <a:rPr lang="en-US" i="1" dirty="0" smtClean="0">
                <a:solidFill>
                  <a:srgbClr val="00B0F0"/>
                </a:solidFill>
                <a:hlinkClick r:id="rId3"/>
              </a:rPr>
              <a:t>www.sciencedirect.com/topics/engineering/dirac-delta-function</a:t>
            </a:r>
            <a:endParaRPr lang="en-US" i="1" dirty="0" smtClean="0">
              <a:solidFill>
                <a:srgbClr val="00B0F0"/>
              </a:solidFill>
            </a:endParaRPr>
          </a:p>
          <a:p>
            <a:r>
              <a:rPr lang="en-US" i="1" dirty="0" smtClean="0">
                <a:solidFill>
                  <a:srgbClr val="00B0F0"/>
                </a:solidFill>
                <a:hlinkClick r:id="rId4"/>
              </a:rPr>
              <a:t>www.google.com</a:t>
            </a:r>
            <a:endParaRPr lang="en-US" i="1" dirty="0" smtClean="0">
              <a:solidFill>
                <a:srgbClr val="00B0F0"/>
              </a:solidFill>
            </a:endParaRPr>
          </a:p>
          <a:p>
            <a:pPr>
              <a:buNone/>
            </a:pPr>
            <a:endParaRPr lang="en-US" i="1" dirty="0" smtClean="0">
              <a:solidFill>
                <a:srgbClr val="C00000"/>
              </a:solidFill>
            </a:endParaRPr>
          </a:p>
          <a:p>
            <a:pPr>
              <a:buNone/>
            </a:pPr>
            <a:r>
              <a:rPr lang="en-US" dirty="0" smtClean="0">
                <a:solidFill>
                  <a:srgbClr val="00B0F0"/>
                </a:solidFill>
              </a:rPr>
              <a:t/>
            </a:r>
            <a:br>
              <a:rPr lang="en-US" dirty="0" smtClean="0">
                <a:solidFill>
                  <a:srgbClr val="00B0F0"/>
                </a:solidFill>
              </a:rPr>
            </a:br>
            <a:endParaRPr lang="en-US" dirty="0">
              <a:solidFill>
                <a:srgbClr val="00B0F0"/>
              </a:solidFill>
            </a:endParaRPr>
          </a:p>
        </p:txBody>
      </p:sp>
      <p:sp>
        <p:nvSpPr>
          <p:cNvPr id="3" name="Title 2"/>
          <p:cNvSpPr>
            <a:spLocks noGrp="1"/>
          </p:cNvSpPr>
          <p:nvPr>
            <p:ph type="title"/>
          </p:nvPr>
        </p:nvSpPr>
        <p:spPr/>
        <p:txBody>
          <a:bodyPr/>
          <a:lstStyle/>
          <a:p>
            <a:pPr algn="ctr"/>
            <a:r>
              <a:rPr lang="en-US" u="sng" dirty="0" smtClean="0">
                <a:solidFill>
                  <a:srgbClr val="00B050"/>
                </a:solidFill>
              </a:rPr>
              <a:t>REFERENCES</a:t>
            </a:r>
            <a:endParaRPr lang="en-US" u="sng" dirty="0">
              <a:solidFill>
                <a:srgbClr val="00B05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US" dirty="0" smtClean="0"/>
              <a:t>   </a:t>
            </a:r>
            <a:r>
              <a:rPr lang="en-US" i="1" dirty="0" smtClean="0"/>
              <a:t>This is to certify that </a:t>
            </a:r>
            <a:r>
              <a:rPr lang="en-US" sz="2500" i="1" u="sng" dirty="0" err="1" smtClean="0"/>
              <a:t>Aryaman</a:t>
            </a:r>
            <a:r>
              <a:rPr lang="en-US" sz="2500" i="1" u="sng" dirty="0" smtClean="0"/>
              <a:t> </a:t>
            </a:r>
            <a:r>
              <a:rPr lang="en-US" sz="2500" i="1" u="sng" dirty="0" err="1" smtClean="0"/>
              <a:t>Vishnoi</a:t>
            </a:r>
            <a:r>
              <a:rPr lang="en-US" sz="2500" i="1" u="sng" dirty="0" smtClean="0"/>
              <a:t> , </a:t>
            </a:r>
            <a:r>
              <a:rPr lang="en-US" sz="2500" i="1" u="sng" dirty="0" err="1" smtClean="0"/>
              <a:t>Lakshay</a:t>
            </a:r>
            <a:r>
              <a:rPr lang="en-US" sz="2500" i="1" u="sng" dirty="0" smtClean="0"/>
              <a:t> </a:t>
            </a:r>
            <a:r>
              <a:rPr lang="en-US" sz="2500" i="1" u="sng" dirty="0" err="1" smtClean="0"/>
              <a:t>Arora</a:t>
            </a:r>
            <a:r>
              <a:rPr lang="en-US" sz="2500" i="1" u="sng" dirty="0" smtClean="0"/>
              <a:t> ,        </a:t>
            </a:r>
            <a:r>
              <a:rPr lang="en-US" sz="2500" i="1" u="sng" dirty="0" err="1" smtClean="0"/>
              <a:t>Abhishek</a:t>
            </a:r>
            <a:r>
              <a:rPr lang="en-US" sz="2500" i="1" u="sng" dirty="0" smtClean="0"/>
              <a:t> Singh , </a:t>
            </a:r>
            <a:r>
              <a:rPr lang="en-US" sz="2500" i="1" u="sng" dirty="0" err="1" smtClean="0"/>
              <a:t>Parush</a:t>
            </a:r>
            <a:r>
              <a:rPr lang="en-US" sz="2500" i="1" u="sng" dirty="0" smtClean="0"/>
              <a:t> Sharma , </a:t>
            </a:r>
            <a:r>
              <a:rPr lang="en-US" sz="2500" i="1" u="sng" dirty="0" err="1" smtClean="0"/>
              <a:t>Himanshu</a:t>
            </a:r>
            <a:r>
              <a:rPr lang="en-US" sz="2500" i="1" u="sng" dirty="0" smtClean="0"/>
              <a:t> Dixit ,</a:t>
            </a:r>
            <a:r>
              <a:rPr lang="en-US" sz="2500" i="1" u="sng" dirty="0" err="1" smtClean="0"/>
              <a:t>Aashutosh</a:t>
            </a:r>
            <a:r>
              <a:rPr lang="en-US" sz="2500" i="1" u="sng" dirty="0" smtClean="0"/>
              <a:t> </a:t>
            </a:r>
            <a:r>
              <a:rPr lang="en-US" sz="2500" i="1" u="sng" dirty="0" err="1" smtClean="0"/>
              <a:t>Pradhan</a:t>
            </a:r>
            <a:r>
              <a:rPr lang="en-US" sz="2500" i="1" u="sng" dirty="0" smtClean="0"/>
              <a:t>, </a:t>
            </a:r>
            <a:r>
              <a:rPr lang="en-US" sz="2500" i="1" u="sng" dirty="0" err="1" smtClean="0"/>
              <a:t>Mohit</a:t>
            </a:r>
            <a:r>
              <a:rPr lang="en-US" sz="2500" i="1" u="sng" dirty="0" smtClean="0"/>
              <a:t> </a:t>
            </a:r>
            <a:r>
              <a:rPr lang="en-US" sz="2500" i="1" u="sng" dirty="0" err="1" smtClean="0"/>
              <a:t>Garg</a:t>
            </a:r>
            <a:r>
              <a:rPr lang="en-US" sz="2500" i="1" u="sng" dirty="0" smtClean="0"/>
              <a:t> , </a:t>
            </a:r>
            <a:r>
              <a:rPr lang="en-US" sz="2500" i="1" u="sng" dirty="0" err="1" smtClean="0"/>
              <a:t>Vatsal</a:t>
            </a:r>
            <a:r>
              <a:rPr lang="en-US" sz="2500" i="1" u="sng" dirty="0" smtClean="0"/>
              <a:t> </a:t>
            </a:r>
            <a:r>
              <a:rPr lang="en-US" sz="2500" i="1" u="sng" dirty="0" err="1" smtClean="0"/>
              <a:t>Agarwal</a:t>
            </a:r>
            <a:r>
              <a:rPr lang="en-US" sz="2500" i="1" u="sng" dirty="0" smtClean="0"/>
              <a:t>  </a:t>
            </a:r>
            <a:r>
              <a:rPr lang="en-US" i="1" dirty="0" smtClean="0"/>
              <a:t>of B-Tech, First year from CSE Branch of Batch B9-B10 have successfully created the </a:t>
            </a:r>
            <a:r>
              <a:rPr lang="en-US" i="1" dirty="0" err="1" smtClean="0"/>
              <a:t>Maths</a:t>
            </a:r>
            <a:r>
              <a:rPr lang="en-US" i="1" dirty="0" smtClean="0"/>
              <a:t> project for project  based learning on the topic </a:t>
            </a:r>
            <a:r>
              <a:rPr lang="en-US" b="1" i="1" dirty="0" smtClean="0"/>
              <a:t>“</a:t>
            </a:r>
            <a:r>
              <a:rPr lang="en-US" b="1" i="1" u="sng" dirty="0" smtClean="0">
                <a:solidFill>
                  <a:srgbClr val="FFC000"/>
                </a:solidFill>
              </a:rPr>
              <a:t>DIRAC DELTA FUNCTION</a:t>
            </a:r>
            <a:r>
              <a:rPr lang="en-US" b="1" i="1" dirty="0" smtClean="0"/>
              <a:t>” </a:t>
            </a:r>
            <a:r>
              <a:rPr lang="en-US" i="1" dirty="0" smtClean="0"/>
              <a:t>under the guidance of  </a:t>
            </a:r>
            <a:r>
              <a:rPr lang="en-US" b="1" i="1" u="sng" dirty="0" smtClean="0">
                <a:solidFill>
                  <a:srgbClr val="FFC000"/>
                </a:solidFill>
              </a:rPr>
              <a:t>Mrs. RICHA SHARMA </a:t>
            </a:r>
            <a:r>
              <a:rPr lang="en-US" i="1" dirty="0" smtClean="0"/>
              <a:t>Ma’am. </a:t>
            </a:r>
            <a:r>
              <a:rPr lang="en-US" b="1" i="1" dirty="0" smtClean="0"/>
              <a:t>(</a:t>
            </a:r>
            <a:r>
              <a:rPr lang="en-US" b="1" i="1" dirty="0" err="1" smtClean="0"/>
              <a:t>Maths</a:t>
            </a:r>
            <a:r>
              <a:rPr lang="en-US" b="1" i="1" dirty="0" smtClean="0"/>
              <a:t> Theory class faculty) </a:t>
            </a:r>
            <a:endParaRPr lang="en-US" i="1" dirty="0" smtClean="0"/>
          </a:p>
          <a:p>
            <a:endParaRPr lang="en-US" dirty="0"/>
          </a:p>
        </p:txBody>
      </p:sp>
      <p:sp>
        <p:nvSpPr>
          <p:cNvPr id="3" name="Title 2"/>
          <p:cNvSpPr>
            <a:spLocks noGrp="1"/>
          </p:cNvSpPr>
          <p:nvPr>
            <p:ph type="title"/>
          </p:nvPr>
        </p:nvSpPr>
        <p:spPr/>
        <p:txBody>
          <a:bodyPr/>
          <a:lstStyle/>
          <a:p>
            <a:pPr algn="ctr"/>
            <a:r>
              <a:rPr lang="en-US" u="sng" dirty="0" smtClean="0">
                <a:solidFill>
                  <a:srgbClr val="00B050"/>
                </a:solidFill>
              </a:rPr>
              <a:t>CERTIFICATE</a:t>
            </a:r>
            <a:endParaRPr lang="en-US" dirty="0">
              <a:solidFill>
                <a:srgbClr val="00B05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1" y="1219200"/>
            <a:ext cx="6392102" cy="3631763"/>
          </a:xfrm>
          <a:prstGeom prst="rect">
            <a:avLst/>
          </a:prstGeom>
          <a:noFill/>
        </p:spPr>
        <p:txBody>
          <a:bodyPr wrap="square" lIns="91440" tIns="45720" rIns="91440" bIns="45720">
            <a:spAutoFit/>
          </a:bodyPr>
          <a:lstStyle/>
          <a:p>
            <a:pPr algn="ctr"/>
            <a:r>
              <a:rPr lang="en-US" sz="8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THANKING </a:t>
            </a:r>
            <a:r>
              <a:rPr lang="en-US" sz="8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YOU</a:t>
            </a:r>
            <a:endParaRPr lang="en-US" sz="88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a:p>
            <a:pPr algn="ctr"/>
            <a:endParaRPr 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i="1" dirty="0" smtClean="0"/>
              <a:t>Every successful venture has the blessing and the support of many  behind it. It would be unjust if every such support is not revealed  and thanked in person. If words were considered as a symbol of  approval and token of appreciation then let the words play the  heralding role expressing our gratitude. </a:t>
            </a:r>
          </a:p>
          <a:p>
            <a:endParaRPr lang="en-US" i="1" dirty="0" smtClean="0"/>
          </a:p>
          <a:p>
            <a:r>
              <a:rPr lang="en-US" i="1" dirty="0" smtClean="0"/>
              <a:t>We would like to place on record our deep sense of gratitude to  Mrs. </a:t>
            </a:r>
            <a:r>
              <a:rPr lang="en-US" b="1" i="1" u="sng" dirty="0" smtClean="0"/>
              <a:t>RICHA SHARMA</a:t>
            </a:r>
            <a:r>
              <a:rPr lang="en-US" i="1" u="sng" dirty="0" smtClean="0"/>
              <a:t> </a:t>
            </a:r>
            <a:r>
              <a:rPr lang="en-US" i="1" dirty="0" smtClean="0"/>
              <a:t>Ma’am for giving us an opportunity to work  together and her constant guidance throughout the project.  </a:t>
            </a:r>
          </a:p>
          <a:p>
            <a:endParaRPr lang="en-US" i="1" dirty="0" smtClean="0"/>
          </a:p>
          <a:p>
            <a:r>
              <a:rPr lang="en-US" i="1" dirty="0" smtClean="0"/>
              <a:t>Finally, an honorable mention goes to our friends and family for  their support to do us this project. Without help of the particulars  mentioned above, we would have faced many difficulties while  pursuing this project.</a:t>
            </a:r>
          </a:p>
          <a:p>
            <a:endParaRPr lang="en-US" i="1" dirty="0"/>
          </a:p>
        </p:txBody>
      </p:sp>
      <p:sp>
        <p:nvSpPr>
          <p:cNvPr id="3" name="Title 2"/>
          <p:cNvSpPr>
            <a:spLocks noGrp="1"/>
          </p:cNvSpPr>
          <p:nvPr>
            <p:ph type="title"/>
          </p:nvPr>
        </p:nvSpPr>
        <p:spPr/>
        <p:txBody>
          <a:bodyPr>
            <a:normAutofit fontScale="90000"/>
          </a:bodyPr>
          <a:lstStyle/>
          <a:p>
            <a:pPr algn="ctr"/>
            <a:r>
              <a:rPr lang="en-US" u="sng" dirty="0" smtClean="0">
                <a:solidFill>
                  <a:srgbClr val="00B050"/>
                </a:solidFill>
              </a:rPr>
              <a:t/>
            </a:r>
            <a:br>
              <a:rPr lang="en-US" u="sng" dirty="0" smtClean="0">
                <a:solidFill>
                  <a:srgbClr val="00B050"/>
                </a:solidFill>
              </a:rPr>
            </a:br>
            <a:r>
              <a:rPr lang="en-US" u="sng" dirty="0" smtClean="0">
                <a:solidFill>
                  <a:srgbClr val="00B050"/>
                </a:solidFill>
              </a:rPr>
              <a:t>ACKNOWLEDGEMENT</a:t>
            </a:r>
            <a:r>
              <a:rPr lang="en-US" dirty="0" smtClean="0">
                <a:solidFill>
                  <a:srgbClr val="00B050"/>
                </a:solidFill>
              </a:rPr>
              <a:t> </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l="13690" t="65625" r="83382" b="30208"/>
          <a:stretch>
            <a:fillRect/>
          </a:stretch>
        </p:blipFill>
        <p:spPr bwMode="auto">
          <a:xfrm>
            <a:off x="5334000" y="6019800"/>
            <a:ext cx="38100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t="12500" r="250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88</TotalTime>
  <Words>231</Words>
  <Application>Microsoft Office PowerPoint</Application>
  <PresentationFormat>On-screen Show (4:3)</PresentationFormat>
  <Paragraphs>24</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Concourse</vt:lpstr>
      <vt:lpstr>JAYPEE INSTITUTE OF INFORMATION TECHNOLOGY    MATHS PROJECT ON LAPLACE  DIRAC DELTA FUNCTION</vt:lpstr>
      <vt:lpstr>CERTIFICATE</vt:lpstr>
      <vt:lpstr> ACKNOWLEDGEMENT  </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CONCLUSION</vt:lpstr>
      <vt:lpstr>REFERENCES</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Home</dc:creator>
  <cp:lastModifiedBy>Home</cp:lastModifiedBy>
  <cp:revision>23</cp:revision>
  <dcterms:created xsi:type="dcterms:W3CDTF">2022-01-20T06:50:08Z</dcterms:created>
  <dcterms:modified xsi:type="dcterms:W3CDTF">2022-01-20T08:28:15Z</dcterms:modified>
</cp:coreProperties>
</file>